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356" r:id="rId2"/>
    <p:sldId id="421" r:id="rId3"/>
    <p:sldId id="426" r:id="rId4"/>
    <p:sldId id="401" r:id="rId5"/>
    <p:sldId id="431" r:id="rId6"/>
    <p:sldId id="403" r:id="rId7"/>
    <p:sldId id="433" r:id="rId8"/>
    <p:sldId id="408" r:id="rId9"/>
    <p:sldId id="413" r:id="rId10"/>
    <p:sldId id="434" r:id="rId11"/>
    <p:sldId id="435" r:id="rId12"/>
  </p:sldIdLst>
  <p:sldSz cx="9326563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20" y="132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7895FA6-9CA1-4389-B1C3-AB65F9389C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983FCF5D-857D-49CD-ADFA-B48C50723E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07263E13-708B-4E64-B58C-C7715376706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E594A0C7-D6BA-479E-A538-351F1CDB66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4A610DEF-1D4C-4987-B963-740D810F3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3FB0834-5C9C-442F-A4A5-116939625C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93DCFCA-386E-4D93-A865-7CD7C5332F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B9CCCA6-7EA3-49ED-8005-9B2F0B0C4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EC6AC0F-CFBA-40EC-BD44-E09C628129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A146935-1F96-4E91-AA1E-B144FD63A7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BE0ED30-2475-451E-AF71-10FC363C4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83E46D33-AEFA-4F32-8ACA-321B034FF3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AD117EF-DA20-4EEB-803B-025C418FFE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14D525-1269-434F-BFE2-EF4DC66F18CD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60F457F-4893-426F-8C6C-8F299EEF6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AF06769-7323-4E6C-951E-1C82FE141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F3E2575-DE9D-47B9-ABBB-241E10FD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8E640DDB-65CA-4B19-854B-670E6BF1B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2B102744-FEBE-4016-AAEE-18E2495C3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56B71B05-283C-42C4-8FE6-18711F490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82E89AB-0EB8-42BB-976D-6DF120B4EA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85799F-2B83-4D50-B8C0-EC19F41C4104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B6A9994A-B204-4B82-976D-959809E90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16D18843-4442-4C09-A94C-09F6A9314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6389" name="Rectangle 2052">
            <a:extLst>
              <a:ext uri="{FF2B5EF4-FFF2-40B4-BE49-F238E27FC236}">
                <a16:creationId xmlns:a16="http://schemas.microsoft.com/office/drawing/2014/main" id="{27DE19B0-6762-47D7-AFC7-EEAE9FD22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6390" name="Rectangle 2053">
            <a:extLst>
              <a:ext uri="{FF2B5EF4-FFF2-40B4-BE49-F238E27FC236}">
                <a16:creationId xmlns:a16="http://schemas.microsoft.com/office/drawing/2014/main" id="{8E0B9A59-03C7-4F13-926B-D283480EF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Verdana" panose="020B0604030504040204" pitchFamily="34" charset="0"/>
            </a:endParaRPr>
          </a:p>
        </p:txBody>
      </p:sp>
      <p:sp>
        <p:nvSpPr>
          <p:cNvPr id="16391" name="Rectangle 2054">
            <a:extLst>
              <a:ext uri="{FF2B5EF4-FFF2-40B4-BE49-F238E27FC236}">
                <a16:creationId xmlns:a16="http://schemas.microsoft.com/office/drawing/2014/main" id="{86E470AB-A646-4939-BB93-B6D2F2585A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16392" name="Rectangle 2055">
            <a:extLst>
              <a:ext uri="{FF2B5EF4-FFF2-40B4-BE49-F238E27FC236}">
                <a16:creationId xmlns:a16="http://schemas.microsoft.com/office/drawing/2014/main" id="{93FE87A9-CF42-499B-B318-DF47578F1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7C8F05A-5161-46C7-8AF3-13707636DAAD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329738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4B0C327-F812-485B-B9DA-667A4698405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88AED76B-655F-4A92-977F-FB178076D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2FE369E2-3BF6-4158-8667-1F289895A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105A71E0-5113-4429-96DB-7E8CAAAD7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61EF1EF3-C24D-4BC5-B9FA-03B2E5C64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2576D254-ECEF-4DA3-91B9-0FAAF876A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89A1663D-14C2-418D-BA48-7C2DE102E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D86CCFA-C141-4594-8EAC-98F2DEE79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6E65798C-D40C-49C6-9F6B-260A7D7C3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B1546D59-3A8F-4864-9165-CBD72760C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E2B4F468-E4DA-45B2-B657-EFA4AF32F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01297382-E898-402A-930C-186BDC126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6230F2A1-FF46-47E3-92E5-A307D0AF7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03819FEB-D8F5-422A-8961-61E50BEF2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A8CFC211-30B0-4E5D-8B65-278BB8D58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B8D96205-E1D8-4129-8B1D-526859717B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6A4B5AE8-4A82-4C61-8237-814415109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79D51AF3-E4F7-4403-A82B-461E1F0C07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3795F286-18D9-42AA-8AAF-AD32739E47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A67476FE-0F96-4E94-B4D3-360CFB8883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CEAF2F6E-A857-48BC-8227-28C23DF38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9FFCC0E1-BAF1-4471-844A-83CF7D8A0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E974173F-300C-4A1B-8C0F-29F3AAB8F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BFDA76B8-A485-45E3-9EAC-3DB1E1BA05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6475BDF5-1715-4CC5-8B47-C4F114196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89D1F155-75A9-48CB-A81D-6DFF37579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817254F1-67EF-4A91-936F-03510BD81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64869E5E-C4E4-45BE-AF03-F8A8C8083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224D8DF5-0813-4D1D-B8E9-8920C96E4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588DAB01-376C-4754-947C-7698FE800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19174204-760B-43F3-8AE6-CEC082239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1A484763-89D7-48FC-811B-911DE9D7F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5F6C5FEC-4E06-4C77-B273-29E44F039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13EDD583-43FB-4C1E-9E18-A155166071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9C1A9924-4E43-434D-AD63-3FDF63EFD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15F3B94B-C01A-4E35-9B8E-9021EBCB5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B458247D-7057-4986-9D7E-A91F9004F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F622A62A-FE27-444D-9AC0-157AB2E20E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50BBA820-F47C-4950-A7A8-92E51EF4C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DBB265B8-1BF3-4E83-A103-C31BC3714F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A53868C9-2016-4755-98EA-278848B3B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2170A069-80C3-45FD-A25D-E017B16E5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6A3F2854-66B3-4F4D-A7EE-3E40F3347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6381D8B5-086B-41E7-A29D-A262607D6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549F1A41-EDA0-4ADE-8A04-191D1A8E5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D6174A01-42BE-446B-9268-FF29E75E2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AE38EAD7-A934-4826-867F-B9E66AC75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F5BA7759-3B77-488C-8966-CC7732AC9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610BEB00-5296-44C9-8B7F-618987819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A58F6D9B-0372-4A77-971F-49BE8AB1B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7776C646-5B19-4CAD-B422-7C62704BA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0A0846D1-E389-468D-B6A8-92586FA815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5AADD2EC-7BF1-4C60-8CF9-D07DFBF19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007EC020-9DAC-41BD-B12A-30D83DC31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FE8C7CD3-E841-4E3D-9897-057F6BAED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9F1C1CE3-420E-423A-BA9C-29313A963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2E271172-D58C-4145-B8D0-ED25C8BCF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E24A3C19-20C4-40F6-A18E-214A90D83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A0EF8C1C-7600-485F-AC23-ABC3A15C7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B52461B8-9D87-48A0-8BBC-B9A5B5AA9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E16E65BC-2D00-4A72-BB4D-A01249031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14DBECFA-9ACF-4911-B136-A75B86B3F3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FF4A2234-408D-4B0D-9E06-68CE08BDCE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DEE89DBC-940B-4510-A7C3-154FCD6A7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2590800"/>
            <a:ext cx="4991100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25504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95338" y="1096963"/>
            <a:ext cx="78311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504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02100" y="2860675"/>
            <a:ext cx="4524375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99B25357-B6DB-4E9E-98A8-7D4567F43FE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700088" y="6248400"/>
            <a:ext cx="19431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598C8F2E-046A-4125-809F-D55F52DFE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86113" y="6248400"/>
            <a:ext cx="29543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9EAE1819-751A-4B4F-830F-644B994E9D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83375" y="6248400"/>
            <a:ext cx="1943100" cy="457200"/>
          </a:xfrm>
        </p:spPr>
        <p:txBody>
          <a:bodyPr/>
          <a:lstStyle>
            <a:lvl1pPr>
              <a:defRPr/>
            </a:lvl1pPr>
          </a:lstStyle>
          <a:p>
            <a:fld id="{F467B1A7-38A1-43B3-9597-8A0A5A4777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36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70F0E4C7-F728-4CF9-A60E-66EC082833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C66AFB72-5565-49A3-AD99-600E18027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B8617CFC-9752-479E-AD84-03D088F05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E6031-1B23-47F5-8BD0-40286616D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47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4225" y="192088"/>
            <a:ext cx="2081213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0" y="192088"/>
            <a:ext cx="6092825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8BDEE9B9-0579-4C4B-89D1-CE399E1B1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7271D2CE-2F7E-4F77-86BB-73B56041DA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6B193946-1DFD-494B-8F25-585C12921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E79AD-8BE5-4CE1-A987-7FFF8F791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21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8D7DA920-089C-425B-B11E-42C4CA27FE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FC94D127-E03A-4BB0-909E-D5C95FA36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7A1553B-7E5A-4DA4-BBE0-C19B5948D0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9ABCF-2621-4626-AE8C-1B7E25AE2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06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7FE062A0-B72B-44E7-A9B3-337D820D0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18B261EA-48D3-4EA0-9323-D1EF30D03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393FD1AC-1203-4079-B909-98FDEE100B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B2A90-5EE4-41F2-A679-8507FDE9F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62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0275" y="1905000"/>
            <a:ext cx="4059238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1913" y="1905000"/>
            <a:ext cx="406082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FE177B17-5912-42AE-936F-C05F7A007C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CD20A352-40E4-4A62-B31D-2332C53499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0D7A155B-1344-4933-AB92-83920A504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50FA6-2F7A-4207-99A3-8F954034A4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00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334D4753-D5AE-4857-A5D8-8E0B62630A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4A8DD3B6-8554-4679-A44C-019F8DCDA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0A222B48-5E81-4C23-9722-062986D7F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4FD47-5110-4C4A-9E63-E60B547F75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54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3751DC52-D438-4764-898B-9B2A8FC64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4C3B285-3CCD-4C0F-A80F-D06B16D67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E8158D2-A312-401F-90CF-44FC9A3C6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1F4F1-D9F1-43BA-A205-4A63544980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78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41196368-D7EA-4760-864D-E3BF6C143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D1EB2F01-B900-4B28-A795-9F2E1C68E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DA5F41D5-1CF5-4707-886D-6B7F34D00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EC644-EF7B-443D-A432-D646DD820F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58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269281AF-4554-4972-97A5-D97CCBC8D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C92C61BD-8029-447A-8D08-1AC86FCA0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AE157AF4-9B7A-4ECB-A5A6-DD8C1ED52B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FAA79-3C5B-4A95-AE2D-4C0F15ED1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36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967915A7-C393-48ED-9E07-5C36B3577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F0689F50-CDA4-4041-BE0E-1B09C30A7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DDA329A8-148F-4BA8-9005-6123085E4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38BE9-1DE6-471F-9D49-EF60A23F81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64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248238A-A603-4995-B9EA-ED66C033261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329738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5AF46BA5-02F2-4A6B-996E-C079233AA2D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29DBE23F-9AF0-4224-8801-77BB84AC7C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BBA5AC25-0343-4405-8381-FBA945B213C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60B54A0C-8A40-4CC1-9D8C-C0C2E86FF8F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4BBD1F01-E8E9-4D61-B5D4-FA24BD96058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32C34456-A27B-4F6B-9E02-75690B5A77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095ADEB9-56D6-4CFF-A92F-F0628CEF6C4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8A5F2395-E0C2-4240-A9B3-578EC80377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101F4525-2378-441C-B6E3-7E37EAB3C2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541F0FDD-2BA4-455E-87AF-8FD67BE1146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A97F8F96-3F73-4E76-BD0E-D5B06D0B02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A21E8FD3-DF50-4F87-8645-380FAD2DF1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2076F0C2-E757-4902-A809-8063B245857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FD15271D-E375-4AD4-B8ED-3075288E0CC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63AD8D69-E22E-4A41-A24E-27485541AB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C347482D-54CA-4481-985B-09F87D85DC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82026AFA-021B-41FF-9F7C-087786814D2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1A6FF8C3-0977-4D2C-A968-922A4835835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AF5D038B-5174-40F4-A504-F8B66F08C6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87A663C3-275B-4D94-8DBF-5C4837FC3C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A007424B-6171-4F66-95C5-0D4955B37B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B91FEFB4-8DE2-495E-B9B9-84FBE68DDA5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E3F43ABE-6C7A-44B0-8589-45DD61C5B9B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1D1FF4B4-0FCC-461D-80AA-6B780F4A082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607F453A-09E5-47F1-94C3-979EDEC78C7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183FBFF0-589E-4F6A-8737-46E0E991E52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D9735D49-394B-4062-90BE-E44D7F5F978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83A4CEE4-F230-4180-8A8C-07DF7C75F1D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EB7BA2FE-3527-4B98-9116-19B36872C1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ACEE5830-8210-427A-96FE-D69F527A81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D5FB5019-17EB-49DC-83B8-42A1374317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813B1A5C-33BA-4230-85F7-E39EC153D78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1EBA8586-E1D7-4472-9FE1-EA70867EEEB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F38757FD-CAA5-4864-82A7-4077EC70AF5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1B423A2F-596A-4DD2-A9D3-C8418D9E0E8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8FEB54B7-49C6-47AE-A3AD-F66F1F41400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511FE7F0-3A27-45AE-BED5-BDFD38E427A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F574C949-E206-4FED-AAF3-EEE7802DB5C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31D4CE26-18DE-4E81-839D-41E928BFED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4AB36028-3938-4AD6-A50A-FE23A1CE93E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A6B21686-0B65-4C78-8C41-6BA1298D15F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23A01136-1790-4B64-AA9F-4AAC4939277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0D61E693-8CCB-45D8-90A1-339F621E835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81C4C75F-CD60-4E6A-8A57-BB94B8DC525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14F7ED8B-5756-42C2-A456-EF1C139EB5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4A6D8A91-D664-4609-8131-B2E63E8970B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79C7F9C9-4579-4EE7-A98F-ADB07D05F99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B3BC7F2A-1758-4E4D-A2AC-BA05C44300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B40025EE-7EAA-4332-A364-5B1AF19835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74AF4E74-E22B-4B6D-A2FF-7BB05091180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9F363626-4E6D-40B3-B721-61ED8510433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CEC55A13-BD6B-4B38-AF3D-7E8DF52B0D8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7A073806-4F24-4639-B4A8-027D76F81B1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A6FA753D-9E5B-4FC4-9D5D-784D84ADAEC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2EF1EFE6-E0B5-402E-90EE-A5D70E70DFF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F8B9A6D8-226D-4818-935B-5F3601CA0F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54AA8E25-95D6-4652-A97F-5B27DE491F6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21F65E82-C320-4D09-84D5-BADDAEF7EB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E0DBD2AC-6139-43BB-948D-F8DE9EA308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8B32AB2B-114E-4857-ADEF-F269668A1E8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D7C9A744-BB71-40AE-AF35-AA5E1F9A55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3232258E-9800-4A4E-BC9F-04318B5A340D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50672DB0-03A5-4014-9690-54D7ED5A7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89000" y="192088"/>
            <a:ext cx="83264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5B775D4C-A7EC-404B-AD2C-85FC15549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1905000"/>
            <a:ext cx="827246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4019" name="Rectangle 67">
            <a:extLst>
              <a:ext uri="{FF2B5EF4-FFF2-40B4-BE49-F238E27FC236}">
                <a16:creationId xmlns:a16="http://schemas.microsoft.com/office/drawing/2014/main" id="{96EF9FAC-B60E-4010-95F2-E3C717016A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4750" y="62865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4020" name="Rectangle 68">
            <a:extLst>
              <a:ext uri="{FF2B5EF4-FFF2-40B4-BE49-F238E27FC236}">
                <a16:creationId xmlns:a16="http://schemas.microsoft.com/office/drawing/2014/main" id="{ED23C7E7-08DD-4ADB-88EB-DB0C0B2E6B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62363" y="6286500"/>
            <a:ext cx="295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4021" name="Rectangle 69">
            <a:extLst>
              <a:ext uri="{FF2B5EF4-FFF2-40B4-BE49-F238E27FC236}">
                <a16:creationId xmlns:a16="http://schemas.microsoft.com/office/drawing/2014/main" id="{B11D538E-1F88-4C01-AF1F-B8C8AD2DAC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59625" y="62865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21EBB6-769F-422F-84D2-948F100257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>
            <a:extLst>
              <a:ext uri="{FF2B5EF4-FFF2-40B4-BE49-F238E27FC236}">
                <a16:creationId xmlns:a16="http://schemas.microsoft.com/office/drawing/2014/main" id="{AB5FAA67-C926-49B8-AC51-B57FD909E7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6C007B-BBEC-4B43-8E35-8BA0E941A1DB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C1AC08F-30F7-4E53-AED4-E5EB4E9628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95338" y="3277850"/>
            <a:ext cx="7831137" cy="1446550"/>
          </a:xfrm>
        </p:spPr>
        <p:txBody>
          <a:bodyPr/>
          <a:lstStyle/>
          <a:p>
            <a:pPr algn="ctr" eaLnBrk="1" hangingPunct="1"/>
            <a:r>
              <a:rPr lang="en-US" altLang="en-US" b="1" i="1" dirty="0" err="1">
                <a:latin typeface="Arial" panose="020B0604020202020204" pitchFamily="34" charset="0"/>
              </a:rPr>
              <a:t>BrightForm</a:t>
            </a:r>
            <a:r>
              <a:rPr lang="en-US" altLang="en-US" b="1" i="1" dirty="0">
                <a:latin typeface="Arial" panose="020B0604020202020204" pitchFamily="34" charset="0"/>
              </a:rPr>
              <a:t>, Inc.:</a:t>
            </a:r>
            <a:br>
              <a:rPr lang="en-US" altLang="en-US" b="1" i="1" dirty="0">
                <a:latin typeface="Arial" panose="020B0604020202020204" pitchFamily="34" charset="0"/>
              </a:rPr>
            </a:br>
            <a:r>
              <a:rPr lang="en-US" altLang="en-US" b="1" i="1" dirty="0">
                <a:latin typeface="Arial" panose="020B0604020202020204" pitchFamily="34" charset="0"/>
              </a:rPr>
              <a:t> Coaching Notes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15D6390-3516-4373-A710-45842B0F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7C2A6AE-80D1-42CD-A383-45E5CF5BB9D6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6C1DA54-2A02-4A90-919C-B0C2FF9EC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557213"/>
            <a:ext cx="8326438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5: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Evaluation of Alternatives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B6B5D8B-5E97-43E2-8244-8964DBDCA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How much of a rate reduction (%) is required of physicians, to meet your target?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Consider the pros and cons of each approach.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59815F11-0739-4C48-8ACA-3C6C9D6F7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BB16C1-20A8-4B88-9660-80FB52E654CB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E79C937-AE24-4231-B914-4503D9CA9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557213"/>
            <a:ext cx="8326438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6: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Rationing?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F8676A0-C2AE-42E6-955C-B703D81C2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the ethical implications of restricting the use of services. Compare to expected results of the other possible approaches.</a:t>
            </a:r>
          </a:p>
          <a:p>
            <a:pPr eaLnBrk="1" hangingPunct="1"/>
            <a:r>
              <a:rPr lang="en-US" altLang="en-US"/>
              <a:t>Why not just increase the premium?</a:t>
            </a:r>
          </a:p>
          <a:p>
            <a:pPr eaLnBrk="1" hangingPunct="1"/>
            <a:r>
              <a:rPr lang="en-US" altLang="en-US"/>
              <a:t>Other considerations?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834F5CB8-5E54-4638-996A-5BED5769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1555E0-289F-42E5-A8CA-061E8F848F90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0C26374-E98F-4F68-A214-C6C188F5D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862013"/>
            <a:ext cx="8326438" cy="762000"/>
          </a:xfrm>
        </p:spPr>
        <p:txBody>
          <a:bodyPr/>
          <a:lstStyle/>
          <a:p>
            <a:pPr eaLnBrk="1" hangingPunct="1"/>
            <a:r>
              <a:rPr lang="en-US" altLang="en-US"/>
              <a:t>Managed Care – the Facts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C1DF9E3-DABC-4FBB-8D04-BCC7D64A0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5931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Companies usually pay a managed care plan a monthly premium, based on the number of employees.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Managed care plans use the premium to cover payments to health care providers, administrative costs, and profit. BFI’s current contracts with providers involve fee-for-service payment.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Physicians and hospitals are paid their asking fee for each patient visit or service.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For physician visits, employees only pay the deductible, which is currently $15/visit.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DDAF28B3-556B-4DF2-976C-0D33FA02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02F71D9-D574-45C5-ADFC-D30025C491C1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CDAE563-4296-4EEE-B12D-5C8E0C26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0275" y="533400"/>
            <a:ext cx="7948613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1:  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Table 1 Data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E55A5151-5154-4DB6-B1AE-F3E9BF958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2286000"/>
            <a:ext cx="7923213" cy="457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Has spending on physician services really gone up much more than in other areas?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Calculate Percent Change for each category: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	= </a:t>
            </a:r>
            <a:r>
              <a:rPr lang="en-US" altLang="en-US" u="sng">
                <a:latin typeface="Arial" panose="020B0604020202020204" pitchFamily="34" charset="0"/>
                <a:cs typeface="Arial" panose="020B0604020202020204" pitchFamily="34" charset="0"/>
              </a:rPr>
              <a:t>(New Value – Old Value)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		Old Value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00D7E0C-C022-48D4-BD93-44BC369F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A0F72B-4139-4050-944C-3D719274D644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19A836F-C921-4C35-9D77-12C84561F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0275" y="762000"/>
            <a:ext cx="7864475" cy="76200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3200"/>
              <a:t>Question 1: </a:t>
            </a:r>
            <a:br>
              <a:rPr lang="en-US" altLang="en-US" sz="3200"/>
            </a:br>
            <a:r>
              <a:rPr lang="en-US" altLang="en-US" sz="3200"/>
              <a:t>Allocation of Premium $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83AD64F8-E834-479E-80C7-A32AF7552C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734300" cy="44958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The managed care plan allocates premium income across functional areas.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Hospital services may involve different claims and payment procedures.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Managers in these areas set up different budgets and use different mechanisms to control the use of services.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Calculate the % of total costs for each category – how do these compare to the allocations?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C1503C9A-A70E-4D88-BA58-D413B251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7ECD68A-C746-4647-A82B-91D0594B06EB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4E23D0E-205D-4FC6-95D2-0B63157A1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7875" y="685800"/>
            <a:ext cx="8001000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2: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Sample Statistics and Scatter Plot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9DA6D1D-B94B-4CFD-AD49-96E26A400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981200"/>
            <a:ext cx="8470900" cy="4495800"/>
          </a:xfrm>
        </p:spPr>
        <p:txBody>
          <a:bodyPr/>
          <a:lstStyle/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Create two new variables: visits/employee and cost/visit.  How do these compare over time?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Calculate means and standard deviations: consider confidence intervals for these 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Scatter Plots: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Instructions for making scatter plots with Excel are on the </a:t>
            </a:r>
            <a:r>
              <a:rPr lang="en-US" altLang="en-US" sz="2400" i="1" dirty="0">
                <a:latin typeface="Arial" panose="020B0604020202020204" pitchFamily="34" charset="0"/>
              </a:rPr>
              <a:t>Materials</a:t>
            </a:r>
            <a:r>
              <a:rPr lang="en-US" altLang="en-US" sz="2400" dirty="0">
                <a:latin typeface="Arial" panose="020B0604020202020204" pitchFamily="34" charset="0"/>
              </a:rPr>
              <a:t> section of BUS 302 web site. </a:t>
            </a:r>
            <a:endParaRPr lang="en-US" altLang="en-US" sz="2400" i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There are instructions for Excel 2010 and Excel 2013.  Be sure to use the appropriate instructions.</a:t>
            </a:r>
            <a:endParaRPr lang="en-US" altLang="en-US" sz="24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9242D53-2DEF-4057-B62C-A1E1D8F2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3FA7B66-EF7F-4086-AEEE-F7C2DCCDD01E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050">
            <a:extLst>
              <a:ext uri="{FF2B5EF4-FFF2-40B4-BE49-F238E27FC236}">
                <a16:creationId xmlns:a16="http://schemas.microsoft.com/office/drawing/2014/main" id="{6D75FEE8-D349-471E-BA7E-38005E13C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0275" y="609600"/>
            <a:ext cx="6994525" cy="106680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3: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Regression Analysis</a:t>
            </a:r>
          </a:p>
        </p:txBody>
      </p:sp>
      <p:sp>
        <p:nvSpPr>
          <p:cNvPr id="231427" name="Rectangle 2051">
            <a:extLst>
              <a:ext uri="{FF2B5EF4-FFF2-40B4-BE49-F238E27FC236}">
                <a16:creationId xmlns:a16="http://schemas.microsoft.com/office/drawing/2014/main" id="{EE95D7F5-5B09-4CA9-8962-E5E3DE7B25B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76288" y="2286000"/>
            <a:ext cx="7848600" cy="4876800"/>
          </a:xfrm>
          <a:noFill/>
        </p:spPr>
        <p:txBody>
          <a:bodyPr lIns="90488" tIns="44450" rIns="90488" bIns="44450"/>
          <a:lstStyle/>
          <a:p>
            <a:pPr marL="381000" indent="-3810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dirty="0">
                <a:latin typeface="Arial" panose="020B0604020202020204" pitchFamily="34" charset="0"/>
              </a:rPr>
              <a:t>Evaluate the time trends in visits per week and cost per visit. </a:t>
            </a:r>
          </a:p>
          <a:p>
            <a:pPr marL="762000" lvl="1" indent="-3048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 dirty="0">
                <a:latin typeface="Arial" panose="020B0604020202020204" pitchFamily="34" charset="0"/>
              </a:rPr>
              <a:t>Use regression.</a:t>
            </a:r>
          </a:p>
          <a:p>
            <a:pPr marL="762000" lvl="1" indent="-304800" eaLnBrk="1" hangingPunct="1"/>
            <a:r>
              <a:rPr lang="en-US" altLang="en-US" sz="2400" dirty="0">
                <a:latin typeface="Arial" panose="020B0604020202020204" pitchFamily="34" charset="0"/>
              </a:rPr>
              <a:t>Instructions are in the </a:t>
            </a:r>
            <a:r>
              <a:rPr lang="en-US" altLang="en-US" sz="2400" i="1" dirty="0">
                <a:latin typeface="Arial" panose="020B0604020202020204" pitchFamily="34" charset="0"/>
              </a:rPr>
              <a:t>Materials</a:t>
            </a:r>
            <a:r>
              <a:rPr lang="en-US" altLang="en-US" sz="2400" dirty="0">
                <a:latin typeface="Arial" panose="020B0604020202020204" pitchFamily="34" charset="0"/>
              </a:rPr>
              <a:t> section of the BUS 302 web site for both Excel 2010 and Excel 2013.</a:t>
            </a:r>
            <a:endParaRPr lang="en-US" altLang="en-US" sz="2400" i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marL="762000" lvl="1" indent="-304800" eaLnBrk="1" hangingPunct="1"/>
            <a:r>
              <a:rPr lang="en-US" altLang="en-US" sz="2400" dirty="0">
                <a:latin typeface="Arial" panose="020B0604020202020204" pitchFamily="34" charset="0"/>
              </a:rPr>
              <a:t>Be sure to correctly identify the X and Y variables.</a:t>
            </a:r>
          </a:p>
          <a:p>
            <a:pPr marL="762000" lvl="1" indent="-3048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19F0374D-AE5A-4829-BAC7-B69FC2C1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9161ACB-4D68-4711-BF82-C1CCF31F6A00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E02DE24-800C-4FEB-B65A-0EFC8C9A9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557213"/>
            <a:ext cx="8326438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3: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Regression Analysis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22643526-A920-4E89-A5A3-648311A33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Coefficient of Determination – (R</a:t>
            </a:r>
            <a:r>
              <a:rPr lang="en-US" altLang="en-US" sz="2800" baseline="30000">
                <a:latin typeface="Arial" panose="020B0604020202020204" pitchFamily="34" charset="0"/>
              </a:rPr>
              <a:t>2</a:t>
            </a:r>
            <a:r>
              <a:rPr lang="en-US" altLang="en-US" sz="2800">
                <a:latin typeface="Arial" panose="020B0604020202020204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 The percent of variation in the dependent variable (Y) accounted for by variation in the independent variable (X).  The closer to 1 the better.</a:t>
            </a:r>
            <a:endParaRPr lang="en-US" altLang="en-US" sz="24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Regression Coefficients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Coefficient on x-variable measures the slope of the trend Line. (Positive Sign - Positive Relationship, Negative Sign – Negative Relationship) </a:t>
            </a:r>
            <a:endParaRPr lang="en-US" altLang="en-US" sz="24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t-statistic and p-value are used to indicate the  observed level of significance.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A4FB8150-14D7-4BDF-B2CA-79BEBA984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303DF00-4E6A-4896-8D6F-6B80A18F4376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0AC0E67-A6C0-4660-AFC6-B6DB49ECA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557213"/>
            <a:ext cx="8326438" cy="1066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4: </a:t>
            </a:r>
            <a:br>
              <a:rPr lang="en-US" altLang="en-US" sz="3200">
                <a:latin typeface="Arial" panose="020B0604020202020204" pitchFamily="34" charset="0"/>
              </a:rPr>
            </a:br>
            <a:r>
              <a:rPr lang="en-US" altLang="en-US" sz="3200">
                <a:latin typeface="Arial" panose="020B0604020202020204" pitchFamily="34" charset="0"/>
              </a:rPr>
              <a:t>Elasticity of Demand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8C10EAD-C04C-4434-B3C7-A614E61BAE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60253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Arial" panose="020B0604020202020204" pitchFamily="34" charset="0"/>
              </a:rPr>
              <a:t>Calculate the Arc Price 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Elasticity of Demand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Arial" panose="020B0604020202020204" pitchFamily="34" charset="0"/>
              </a:rPr>
              <a:t>Is demand for physician services elastic or inelastic? Explain.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Arial" panose="020B0604020202020204" pitchFamily="34" charset="0"/>
              </a:rPr>
              <a:t>See the discussion of elasticity on the course website: LDC-Microeconomics Review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graphicFrame>
        <p:nvGraphicFramePr>
          <p:cNvPr id="10245" name="Object 4">
            <a:extLst>
              <a:ext uri="{FF2B5EF4-FFF2-40B4-BE49-F238E27FC236}">
                <a16:creationId xmlns:a16="http://schemas.microsoft.com/office/drawing/2014/main" id="{EE934586-5EC1-4307-BC62-B979A90C90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78475" y="2057400"/>
          <a:ext cx="2092325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04900" imgH="1143000" progId="Equation.3">
                  <p:embed/>
                </p:oleObj>
              </mc:Choice>
              <mc:Fallback>
                <p:oleObj name="Equation" r:id="rId2" imgW="1104900" imgH="114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2057400"/>
                        <a:ext cx="2092325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3A9055F0-0515-4AC5-A08C-18A150BC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CA34C88-A48C-4B05-982F-5C33B249044E}" type="slidenum">
              <a:rPr lang="en-US" altLang="en-US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7" name="Rectangle 1026">
            <a:extLst>
              <a:ext uri="{FF2B5EF4-FFF2-40B4-BE49-F238E27FC236}">
                <a16:creationId xmlns:a16="http://schemas.microsoft.com/office/drawing/2014/main" id="{1A90B06B-1A0D-4353-9BA5-C70A2BA1C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0" y="1044575"/>
            <a:ext cx="8326438" cy="579438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Question 4:</a:t>
            </a:r>
          </a:p>
        </p:txBody>
      </p:sp>
      <p:sp>
        <p:nvSpPr>
          <p:cNvPr id="244739" name="Rectangle 1027">
            <a:extLst>
              <a:ext uri="{FF2B5EF4-FFF2-40B4-BE49-F238E27FC236}">
                <a16:creationId xmlns:a16="http://schemas.microsoft.com/office/drawing/2014/main" id="{0D22CDCD-431E-49ED-A058-6A9F1A743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0574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Note: a change in the deductible has two effects: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Reduces the number of visits per employee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Reduces the cost per visit by $5 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Estimate new level of visits for each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2177</TotalTime>
  <Words>576</Words>
  <PresentationFormat>Custom</PresentationFormat>
  <Paragraphs>70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Tahoma</vt:lpstr>
      <vt:lpstr>Times New Roman</vt:lpstr>
      <vt:lpstr>Verdana</vt:lpstr>
      <vt:lpstr>Wingdings</vt:lpstr>
      <vt:lpstr>Bold Stripes</vt:lpstr>
      <vt:lpstr>Equation</vt:lpstr>
      <vt:lpstr>BrightForm, Inc.:  Coaching Notes</vt:lpstr>
      <vt:lpstr>Managed Care – the Facts</vt:lpstr>
      <vt:lpstr>Question 1:   Table 1 Data</vt:lpstr>
      <vt:lpstr>Question 1:  Allocation of Premium $</vt:lpstr>
      <vt:lpstr>Question 2: Sample Statistics and Scatter Plot</vt:lpstr>
      <vt:lpstr>Question 3: Regression Analysis</vt:lpstr>
      <vt:lpstr>Question 3: Regression Analysis</vt:lpstr>
      <vt:lpstr>Question 4:  Elasticity of Demand</vt:lpstr>
      <vt:lpstr>Question 4:</vt:lpstr>
      <vt:lpstr>Question 5: Evaluation of Alternatives</vt:lpstr>
      <vt:lpstr>Question 6: Rationing?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2001-11-26T06:36:44Z</cp:lastPrinted>
  <dcterms:created xsi:type="dcterms:W3CDTF">2000-03-26T23:14:51Z</dcterms:created>
  <dcterms:modified xsi:type="dcterms:W3CDTF">2021-01-18T08:34:26Z</dcterms:modified>
</cp:coreProperties>
</file>